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62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853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41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35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78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66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359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75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329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352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898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8EAB5-679A-48B5-A93B-16CADD5E0C83}" type="datetimeFigureOut">
              <a:rPr lang="en-US" smtClean="0"/>
              <a:t>3/26/2018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EAA37-2599-4F36-826E-2C8F6B3D5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700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openxmlformats.org/officeDocument/2006/relationships/hyperlink" Target="https://www.youtube.com/watch?v=GgCf3Q7qooQ" TargetMode="External"/><Relationship Id="rId12" Type="http://schemas.openxmlformats.org/officeDocument/2006/relationships/image" Target="../media/image1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hyperlink" Target="https://www.youtube.com/watch?v=_ZYpRsxqfFg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youtube.com/watch?v=kyvw6G9Max0" TargetMode="Externa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4.m4a"/><Relationship Id="rId7" Type="http://schemas.openxmlformats.org/officeDocument/2006/relationships/image" Target="../media/image9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hyperlink" Target="https://www.youtube.com/watch?v=yCaFMaSosik" TargetMode="External"/><Relationship Id="rId5" Type="http://schemas.openxmlformats.org/officeDocument/2006/relationships/hyperlink" Target="https://www.youtube.com/watch?v=iJt7aNhDNw8" TargetMode="Externa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0q8UM4LKA4s" TargetMode="External"/><Relationship Id="rId3" Type="http://schemas.openxmlformats.org/officeDocument/2006/relationships/audio" Target="../media/media5.m4a"/><Relationship Id="rId7" Type="http://schemas.openxmlformats.org/officeDocument/2006/relationships/hyperlink" Target="https://www.youtube.com/watch?v=Y4b-1rQW0QA" TargetMode="External"/><Relationship Id="rId12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hyperlink" Target="https://www.youtube.com/watch?v=1qvgWAPN6n4" TargetMode="External"/><Relationship Id="rId11" Type="http://schemas.openxmlformats.org/officeDocument/2006/relationships/image" Target="../media/image14.png"/><Relationship Id="rId5" Type="http://schemas.openxmlformats.org/officeDocument/2006/relationships/hyperlink" Target="https://www.youtube.com/watch?v=yB4s3nQtZqE" TargetMode="External"/><Relationship Id="rId10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48D46-448D-4CAC-8F0B-8F227E7D25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SOC 218 Anthropology</a:t>
            </a:r>
            <a:br>
              <a:rPr lang="en-US" dirty="0"/>
            </a:br>
            <a:r>
              <a:rPr lang="en-US" dirty="0"/>
              <a:t>Lecture 7</a:t>
            </a:r>
            <a:br>
              <a:rPr lang="en-US" dirty="0"/>
            </a:br>
            <a:r>
              <a:rPr lang="en-US" dirty="0"/>
              <a:t>Chapter 12*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2A42CB-60EB-4CB1-A89E-EDCA026D22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This slideshow contains one short-answer essay. This item appears in </a:t>
            </a:r>
            <a:r>
              <a:rPr lang="en-US" dirty="0">
                <a:solidFill>
                  <a:srgbClr val="C00000"/>
                </a:solidFill>
              </a:rPr>
              <a:t>red.</a:t>
            </a:r>
          </a:p>
          <a:p>
            <a:r>
              <a:rPr lang="en-US" dirty="0"/>
              <a:t>*Focus on societal collapses</a:t>
            </a:r>
          </a:p>
        </p:txBody>
      </p: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16AFC252-9984-44AA-ACDC-42B3B8CD1A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0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17"/>
    </mc:Choice>
    <mc:Fallback xmlns="">
      <p:transition spd="slow" advTm="59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ABE83D6-2F4C-479A-897B-4BE4446EB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22" y="125896"/>
            <a:ext cx="8878954" cy="351182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The Mayans: Mesoamerica-Mexico and Central America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A57DE1-B84C-4E2F-B242-8C7AC448BB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2522" y="477078"/>
            <a:ext cx="5035826" cy="6255026"/>
          </a:xfrm>
        </p:spPr>
        <p:txBody>
          <a:bodyPr>
            <a:normAutofit fontScale="92500" lnSpcReduction="20000"/>
          </a:bodyPr>
          <a:lstStyle/>
          <a:p>
            <a:pPr marL="342900" lvl="0" indent="-342900">
              <a:lnSpc>
                <a:spcPct val="100000"/>
              </a:lnSpc>
              <a:spcBef>
                <a:spcPct val="20000"/>
              </a:spcBef>
            </a:pPr>
            <a:r>
              <a:rPr lang="en-US" sz="2100" dirty="0">
                <a:solidFill>
                  <a:prstClr val="black"/>
                </a:solidFill>
              </a:rPr>
              <a:t>Brief History</a:t>
            </a:r>
          </a:p>
          <a:p>
            <a:pPr marL="800100" lvl="1" indent="-342900">
              <a:lnSpc>
                <a:spcPct val="100000"/>
              </a:lnSpc>
              <a:spcBef>
                <a:spcPct val="20000"/>
              </a:spcBef>
            </a:pPr>
            <a:r>
              <a:rPr lang="en-US" sz="1900" dirty="0">
                <a:solidFill>
                  <a:prstClr val="black"/>
                </a:solidFill>
              </a:rPr>
              <a:t>Agriculture ~3k; Cities 1200; Writing 600; Political states 300 B.C.E</a:t>
            </a:r>
          </a:p>
          <a:p>
            <a:pPr marL="1257300" lvl="2" indent="-342900">
              <a:lnSpc>
                <a:spcPct val="100000"/>
              </a:lnSpc>
              <a:spcBef>
                <a:spcPct val="20000"/>
              </a:spcBef>
            </a:pPr>
            <a:r>
              <a:rPr lang="en-US" sz="1500" dirty="0" err="1">
                <a:solidFill>
                  <a:prstClr val="black"/>
                </a:solidFill>
              </a:rPr>
              <a:t>Chichen</a:t>
            </a:r>
            <a:r>
              <a:rPr lang="en-US" sz="1500" dirty="0">
                <a:solidFill>
                  <a:prstClr val="black"/>
                </a:solidFill>
              </a:rPr>
              <a:t> Itza </a:t>
            </a:r>
            <a:r>
              <a:rPr lang="en-US" sz="1500" dirty="0">
                <a:solidFill>
                  <a:prstClr val="black"/>
                </a:solidFill>
                <a:hlinkClick r:id="rId5"/>
              </a:rPr>
              <a:t>(see link)</a:t>
            </a:r>
            <a:endParaRPr lang="en-US" sz="1500" dirty="0">
              <a:solidFill>
                <a:prstClr val="black"/>
              </a:solidFill>
            </a:endParaRPr>
          </a:p>
          <a:p>
            <a:pPr marL="800100" lvl="1" indent="-342900">
              <a:lnSpc>
                <a:spcPct val="100000"/>
              </a:lnSpc>
              <a:spcBef>
                <a:spcPct val="20000"/>
              </a:spcBef>
            </a:pPr>
            <a:r>
              <a:rPr lang="en-US" sz="1900" dirty="0">
                <a:solidFill>
                  <a:prstClr val="black"/>
                </a:solidFill>
              </a:rPr>
              <a:t>Cultural advances 265 –909 C.E.</a:t>
            </a:r>
          </a:p>
          <a:p>
            <a:pPr lvl="2">
              <a:lnSpc>
                <a:spcPct val="100000"/>
              </a:lnSpc>
              <a:spcBef>
                <a:spcPct val="20000"/>
              </a:spcBef>
            </a:pPr>
            <a:r>
              <a:rPr lang="en-US" sz="1500" dirty="0">
                <a:solidFill>
                  <a:prstClr val="black"/>
                </a:solidFill>
              </a:rPr>
              <a:t>Mayan population density-250—1,500 people per </a:t>
            </a:r>
            <a:r>
              <a:rPr lang="en-US" sz="1500" dirty="0" err="1">
                <a:solidFill>
                  <a:prstClr val="black"/>
                </a:solidFill>
              </a:rPr>
              <a:t>sqr</a:t>
            </a:r>
            <a:r>
              <a:rPr lang="en-US" sz="1500" dirty="0">
                <a:solidFill>
                  <a:prstClr val="black"/>
                </a:solidFill>
              </a:rPr>
              <a:t>. mile; comparable to modern societies</a:t>
            </a:r>
          </a:p>
          <a:p>
            <a:pPr lvl="3">
              <a:lnSpc>
                <a:spcPct val="100000"/>
              </a:lnSpc>
              <a:spcBef>
                <a:spcPct val="20000"/>
              </a:spcBef>
            </a:pPr>
            <a:r>
              <a:rPr lang="en-US" sz="1300" dirty="0">
                <a:solidFill>
                  <a:prstClr val="black"/>
                </a:solidFill>
              </a:rPr>
              <a:t>Mayan ball game </a:t>
            </a:r>
            <a:r>
              <a:rPr lang="en-US" sz="1300" dirty="0">
                <a:solidFill>
                  <a:prstClr val="black"/>
                </a:solidFill>
                <a:hlinkClick r:id="rId6"/>
              </a:rPr>
              <a:t>(see link)</a:t>
            </a:r>
            <a:endParaRPr lang="en-US" sz="1300" dirty="0">
              <a:solidFill>
                <a:prstClr val="black"/>
              </a:solidFill>
            </a:endParaRPr>
          </a:p>
          <a:p>
            <a:pPr lvl="2">
              <a:lnSpc>
                <a:spcPct val="100000"/>
              </a:lnSpc>
              <a:spcBef>
                <a:spcPct val="20000"/>
              </a:spcBef>
            </a:pPr>
            <a:r>
              <a:rPr lang="en-US" sz="1400" dirty="0"/>
              <a:t>City of Copan, Honduras--abandon by 800 C.E.</a:t>
            </a:r>
            <a:endParaRPr lang="en-US" sz="1500" dirty="0">
              <a:solidFill>
                <a:prstClr val="black"/>
              </a:solidFill>
            </a:endParaRPr>
          </a:p>
          <a:p>
            <a:r>
              <a:rPr lang="en-US" sz="1900" dirty="0"/>
              <a:t>Collapse</a:t>
            </a:r>
          </a:p>
          <a:p>
            <a:pPr lvl="1"/>
            <a:r>
              <a:rPr lang="en-US" sz="2100" dirty="0"/>
              <a:t>Diet</a:t>
            </a:r>
          </a:p>
          <a:p>
            <a:pPr lvl="2"/>
            <a:r>
              <a:rPr lang="en-US" sz="1700" dirty="0"/>
              <a:t>70% of Mayan diet was corn; yields little protein</a:t>
            </a:r>
          </a:p>
          <a:p>
            <a:pPr lvl="2"/>
            <a:r>
              <a:rPr lang="en-US" sz="1700" dirty="0"/>
              <a:t>Humid climate made storage of corn difficult</a:t>
            </a:r>
          </a:p>
          <a:p>
            <a:pPr lvl="1"/>
            <a:r>
              <a:rPr lang="en-US" sz="1900" dirty="0"/>
              <a:t>No beasts of burden or other large (and edible) domestic animals</a:t>
            </a:r>
          </a:p>
          <a:p>
            <a:pPr lvl="1"/>
            <a:r>
              <a:rPr lang="en-US" sz="1900" dirty="0"/>
              <a:t>Politically fractured</a:t>
            </a:r>
          </a:p>
          <a:p>
            <a:pPr lvl="2"/>
            <a:r>
              <a:rPr lang="en-US" sz="1500" dirty="0"/>
              <a:t>Perpetual fighting and civil war</a:t>
            </a:r>
          </a:p>
          <a:p>
            <a:pPr lvl="2"/>
            <a:r>
              <a:rPr lang="en-US" sz="1500" dirty="0"/>
              <a:t>Weak, starving armies, unable to launch long-distance campaigns</a:t>
            </a:r>
          </a:p>
          <a:p>
            <a:pPr lvl="1"/>
            <a:r>
              <a:rPr lang="en-US" sz="1900" dirty="0"/>
              <a:t>Deforestation, soil erosion &amp; drought</a:t>
            </a:r>
          </a:p>
          <a:p>
            <a:pPr marL="342900" lvl="0" indent="-342900">
              <a:lnSpc>
                <a:spcPct val="100000"/>
              </a:lnSpc>
              <a:spcBef>
                <a:spcPct val="20000"/>
              </a:spcBef>
            </a:pPr>
            <a:r>
              <a:rPr lang="en-US" sz="2100" dirty="0">
                <a:solidFill>
                  <a:prstClr val="black"/>
                </a:solidFill>
              </a:rPr>
              <a:t>European Contact, 1502 C.E.</a:t>
            </a:r>
          </a:p>
          <a:p>
            <a:pPr marL="800100" lvl="1" indent="-342900">
              <a:lnSpc>
                <a:spcPct val="100000"/>
              </a:lnSpc>
              <a:spcBef>
                <a:spcPct val="20000"/>
              </a:spcBef>
            </a:pPr>
            <a:r>
              <a:rPr lang="en-US" sz="1700" dirty="0">
                <a:solidFill>
                  <a:prstClr val="black"/>
                </a:solidFill>
              </a:rPr>
              <a:t>1697 A.D Europeans held total control</a:t>
            </a:r>
          </a:p>
          <a:p>
            <a:pPr marL="800100" lvl="1" indent="-342900">
              <a:lnSpc>
                <a:spcPct val="100000"/>
              </a:lnSpc>
              <a:spcBef>
                <a:spcPct val="20000"/>
              </a:spcBef>
            </a:pPr>
            <a:r>
              <a:rPr lang="en-US" sz="1700" dirty="0">
                <a:solidFill>
                  <a:prstClr val="black"/>
                </a:solidFill>
              </a:rPr>
              <a:t>Bishop Diego de </a:t>
            </a:r>
            <a:r>
              <a:rPr lang="en-US" sz="1700" dirty="0" err="1">
                <a:solidFill>
                  <a:prstClr val="black"/>
                </a:solidFill>
              </a:rPr>
              <a:t>Landa</a:t>
            </a:r>
            <a:r>
              <a:rPr lang="en-US" sz="1700" dirty="0">
                <a:solidFill>
                  <a:prstClr val="black"/>
                </a:solidFill>
              </a:rPr>
              <a:t>-Burned all but four ancient Mayan manuscripts </a:t>
            </a:r>
            <a:r>
              <a:rPr lang="en-US" sz="1700" dirty="0">
                <a:solidFill>
                  <a:prstClr val="black"/>
                </a:solidFill>
                <a:hlinkClick r:id="rId7"/>
              </a:rPr>
              <a:t>(see link)</a:t>
            </a:r>
            <a:endParaRPr lang="en-US" sz="1700" dirty="0">
              <a:solidFill>
                <a:prstClr val="black"/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510A541-E0CB-46CC-9464-E71ED71B0F4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8"/>
          <a:stretch>
            <a:fillRect/>
          </a:stretch>
        </p:blipFill>
        <p:spPr>
          <a:xfrm>
            <a:off x="5300662" y="477078"/>
            <a:ext cx="3843338" cy="23608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CA7E06-56D0-4B87-835A-54611E97B8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0364" y="2837932"/>
            <a:ext cx="2093636" cy="1790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74277B-A2C2-4B51-80E7-83F1DE5AC1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00660" y="2837932"/>
            <a:ext cx="1749703" cy="1790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F8033E-3948-4366-A5D4-705003B8B8B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64698" y="4628632"/>
            <a:ext cx="3379302" cy="1878186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18B570C-AAF8-4649-8112-42ED62F5EB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696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499"/>
    </mc:Choice>
    <mc:Fallback xmlns="">
      <p:transition spd="slow" advTm="293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8B305-DD76-4078-8D9D-EC1C222FE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70" y="139840"/>
            <a:ext cx="8396080" cy="430004"/>
          </a:xfrm>
        </p:spPr>
        <p:txBody>
          <a:bodyPr>
            <a:normAutofit/>
          </a:bodyPr>
          <a:lstStyle/>
          <a:p>
            <a:r>
              <a:rPr lang="en-US" sz="2400" dirty="0"/>
              <a:t>Easter Island: “Rapa Nui”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76B62-23C1-4FDC-BE45-F7C1A1512B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270" y="477078"/>
            <a:ext cx="4916556" cy="6241081"/>
          </a:xfrm>
        </p:spPr>
        <p:txBody>
          <a:bodyPr>
            <a:normAutofit fontScale="47500" lnSpcReduction="20000"/>
          </a:bodyPr>
          <a:lstStyle/>
          <a:p>
            <a:r>
              <a:rPr lang="en-US" sz="3800" dirty="0"/>
              <a:t>Brief history:</a:t>
            </a:r>
          </a:p>
          <a:p>
            <a:pPr lvl="1"/>
            <a:r>
              <a:rPr lang="en-US" sz="2900" dirty="0"/>
              <a:t>Inhabited since 900 C.E.</a:t>
            </a:r>
          </a:p>
          <a:p>
            <a:pPr lvl="1"/>
            <a:r>
              <a:rPr lang="en-US" sz="2900" dirty="0"/>
              <a:t>Contacted by Europeans in 1722 on Easter day</a:t>
            </a:r>
          </a:p>
          <a:p>
            <a:pPr lvl="1"/>
            <a:r>
              <a:rPr lang="en-US" sz="2900" dirty="0"/>
              <a:t>1200 C.E., Polynesians reached every inhabitable island in the Pacific</a:t>
            </a:r>
          </a:p>
          <a:p>
            <a:pPr lvl="1"/>
            <a:r>
              <a:rPr lang="en-US" sz="2900" dirty="0"/>
              <a:t>Physical Evidence of Polynesian Descent</a:t>
            </a:r>
          </a:p>
          <a:p>
            <a:pPr lvl="2"/>
            <a:r>
              <a:rPr lang="en-US" sz="2400" dirty="0"/>
              <a:t>DNA evidence -“Rocker Jaw”</a:t>
            </a:r>
          </a:p>
          <a:p>
            <a:r>
              <a:rPr lang="en-US" sz="3400" dirty="0"/>
              <a:t>Collapse: deforestation on Easter Island</a:t>
            </a:r>
          </a:p>
          <a:p>
            <a:pPr lvl="1"/>
            <a:r>
              <a:rPr lang="en-US" sz="2900" dirty="0"/>
              <a:t>Evidence of a large indigenous palm tree-felled for building </a:t>
            </a:r>
            <a:r>
              <a:rPr lang="en-US" sz="2900" dirty="0" err="1"/>
              <a:t>Moai</a:t>
            </a:r>
            <a:r>
              <a:rPr lang="en-US" sz="2900" dirty="0"/>
              <a:t> statues</a:t>
            </a:r>
          </a:p>
          <a:p>
            <a:pPr lvl="1"/>
            <a:r>
              <a:rPr lang="en-US" sz="2900" dirty="0"/>
              <a:t>1722 Easter island lacked large trees </a:t>
            </a:r>
          </a:p>
          <a:p>
            <a:pPr lvl="1"/>
            <a:r>
              <a:rPr lang="en-US" sz="2900" dirty="0"/>
              <a:t>Ecological loss of large birds, which was a principal source of protein</a:t>
            </a:r>
          </a:p>
          <a:p>
            <a:pPr lvl="1"/>
            <a:r>
              <a:rPr lang="en-US" sz="2900" dirty="0"/>
              <a:t>Loss of materials to build fishing canoes </a:t>
            </a:r>
          </a:p>
          <a:p>
            <a:pPr lvl="1"/>
            <a:r>
              <a:rPr lang="en-US" sz="2900" dirty="0"/>
              <a:t>Soil erosion and loss of crops: yams, bananas, sugar cane</a:t>
            </a:r>
          </a:p>
          <a:p>
            <a:r>
              <a:rPr lang="en-US" sz="3400" dirty="0"/>
              <a:t>Cannibalism on Easter Island</a:t>
            </a:r>
          </a:p>
          <a:p>
            <a:pPr lvl="1"/>
            <a:r>
              <a:rPr lang="en-US" sz="2900" dirty="0"/>
              <a:t>Physical evidence: human bones cracked open, cuts marks on bone</a:t>
            </a:r>
          </a:p>
          <a:p>
            <a:pPr lvl="1"/>
            <a:r>
              <a:rPr lang="en-US" sz="2900" dirty="0"/>
              <a:t>Local insult :“The flesh of your mother sticks between my teeth”</a:t>
            </a:r>
          </a:p>
          <a:p>
            <a:pPr lvl="1"/>
            <a:r>
              <a:rPr lang="en-US" sz="2900" dirty="0"/>
              <a:t>Captain Cook 1774 description: “small, lean, timid, and miserable”</a:t>
            </a:r>
          </a:p>
          <a:p>
            <a:pPr lvl="0"/>
            <a:r>
              <a:rPr lang="en-US" sz="3400" dirty="0">
                <a:solidFill>
                  <a:prstClr val="black"/>
                </a:solidFill>
              </a:rPr>
              <a:t>Easter Island as a metaphor for global disaster? </a:t>
            </a:r>
          </a:p>
          <a:p>
            <a:pPr lvl="1"/>
            <a:r>
              <a:rPr lang="en-US" sz="3400" dirty="0">
                <a:solidFill>
                  <a:prstClr val="black"/>
                </a:solidFill>
              </a:rPr>
              <a:t>Finite resources, growing population</a:t>
            </a:r>
          </a:p>
          <a:p>
            <a:pPr lvl="1"/>
            <a:r>
              <a:rPr lang="en-US" sz="3400" dirty="0">
                <a:solidFill>
                  <a:prstClr val="black"/>
                </a:solidFill>
              </a:rPr>
              <a:t>Environmental degradation</a:t>
            </a:r>
          </a:p>
          <a:p>
            <a:pPr lvl="1"/>
            <a:r>
              <a:rPr lang="en-US" sz="3400" dirty="0">
                <a:solidFill>
                  <a:prstClr val="black"/>
                </a:solidFill>
              </a:rPr>
              <a:t>No friendly neighbors (on other planets) to trade with</a:t>
            </a:r>
          </a:p>
          <a:p>
            <a:pPr lvl="1"/>
            <a:r>
              <a:rPr lang="en-US" sz="3400" dirty="0">
                <a:solidFill>
                  <a:prstClr val="black"/>
                </a:solidFill>
              </a:rPr>
              <a:t>No escape- no where to go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976583-2A5D-47AA-A77E-7A47725158B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5248275" y="139840"/>
            <a:ext cx="3776455" cy="2497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287FE6-941E-4EC0-A757-E8ECA544C1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8274" y="2637183"/>
            <a:ext cx="3776455" cy="19813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F13C9-B1B8-43EA-A296-0668E7893D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3596" y="4704522"/>
            <a:ext cx="3145809" cy="1981372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AF79627F-42E4-43F9-83B0-7B948A1B69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845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837"/>
    </mc:Choice>
    <mc:Fallback xmlns="">
      <p:transition spd="slow" advTm="277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AD1D0-A21E-4EE5-9F56-36FF0E973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66263"/>
            <a:ext cx="8396081" cy="442498"/>
          </a:xfrm>
        </p:spPr>
        <p:txBody>
          <a:bodyPr>
            <a:normAutofit fontScale="90000"/>
          </a:bodyPr>
          <a:lstStyle/>
          <a:p>
            <a:br>
              <a:rPr lang="en-US" sz="2700" dirty="0"/>
            </a:br>
            <a:r>
              <a:rPr lang="en-US" sz="2700" dirty="0"/>
              <a:t>American Southwest: Anasazi “The Ancient Ones” </a:t>
            </a:r>
            <a:r>
              <a:rPr lang="en-US" sz="2700" dirty="0">
                <a:hlinkClick r:id="rId5"/>
              </a:rPr>
              <a:t>(see link</a:t>
            </a:r>
            <a:r>
              <a:rPr lang="en-US" sz="2400" dirty="0">
                <a:hlinkClick r:id="rId5"/>
              </a:rPr>
              <a:t>)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61274-D886-41DD-AD88-009FB153BD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269" y="508761"/>
            <a:ext cx="5354224" cy="6349239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pPr lvl="1"/>
            <a:r>
              <a:rPr lang="en-US" dirty="0"/>
              <a:t>Brief history: Chaco Canyon, New Mexico</a:t>
            </a:r>
          </a:p>
          <a:p>
            <a:pPr lvl="2"/>
            <a:r>
              <a:rPr lang="en-US" dirty="0"/>
              <a:t>Occupied 600 A.D. to 1200 A.D.</a:t>
            </a:r>
          </a:p>
          <a:p>
            <a:pPr lvl="3"/>
            <a:r>
              <a:rPr lang="en-US" dirty="0"/>
              <a:t>Most Anasazi sites were sparsely populated</a:t>
            </a:r>
          </a:p>
          <a:p>
            <a:pPr lvl="3"/>
            <a:r>
              <a:rPr lang="en-US" dirty="0"/>
              <a:t>Great Houses of Chaco </a:t>
            </a:r>
            <a:r>
              <a:rPr lang="en-US" dirty="0">
                <a:hlinkClick r:id="rId6"/>
              </a:rPr>
              <a:t>(see link)</a:t>
            </a:r>
            <a:r>
              <a:rPr lang="en-US" dirty="0"/>
              <a:t> </a:t>
            </a:r>
          </a:p>
          <a:p>
            <a:pPr lvl="3"/>
            <a:r>
              <a:rPr lang="en-US" sz="1900" dirty="0">
                <a:solidFill>
                  <a:prstClr val="black"/>
                </a:solidFill>
              </a:rPr>
              <a:t>Petroglyphs</a:t>
            </a:r>
            <a:endParaRPr lang="en-US" sz="1900" dirty="0"/>
          </a:p>
          <a:p>
            <a:pPr lvl="3"/>
            <a:r>
              <a:rPr lang="en-US" dirty="0"/>
              <a:t>Desert farming</a:t>
            </a:r>
          </a:p>
          <a:p>
            <a:pPr lvl="1"/>
            <a:r>
              <a:rPr lang="en-US" sz="2200" dirty="0">
                <a:solidFill>
                  <a:prstClr val="black"/>
                </a:solidFill>
              </a:rPr>
              <a:t>Collapse: Deforestation</a:t>
            </a:r>
          </a:p>
          <a:p>
            <a:pPr lvl="2"/>
            <a:r>
              <a:rPr lang="en-US" sz="1800" dirty="0">
                <a:solidFill>
                  <a:prstClr val="black"/>
                </a:solidFill>
              </a:rPr>
              <a:t>Rat midden: crystallized balls of urine and feces</a:t>
            </a:r>
          </a:p>
          <a:p>
            <a:pPr lvl="3"/>
            <a:r>
              <a:rPr lang="en-US" sz="1700" dirty="0">
                <a:solidFill>
                  <a:prstClr val="black"/>
                </a:solidFill>
              </a:rPr>
              <a:t>Radiocarbon dating of “rat midden”-- crystallized balls of urine and feces dated after 1000 C.E. did not contain remains of pine trees</a:t>
            </a:r>
          </a:p>
          <a:p>
            <a:pPr lvl="3"/>
            <a:r>
              <a:rPr lang="en-US" sz="1600" dirty="0">
                <a:solidFill>
                  <a:prstClr val="black"/>
                </a:solidFill>
              </a:rPr>
              <a:t>Growth in forest could not keep up with rate of logging </a:t>
            </a:r>
          </a:p>
          <a:p>
            <a:pPr lvl="2"/>
            <a:r>
              <a:rPr lang="en-US" sz="1900" dirty="0">
                <a:solidFill>
                  <a:prstClr val="black"/>
                </a:solidFill>
              </a:rPr>
              <a:t>Food supply dwindles: skeletons of headless mice; human muscle protein discovered in human feces and inside cooking pots—cannibalism</a:t>
            </a:r>
            <a:endParaRPr lang="en-US" dirty="0"/>
          </a:p>
          <a:p>
            <a:pPr lvl="1"/>
            <a:r>
              <a:rPr lang="en-US" sz="2100" dirty="0"/>
              <a:t>Drought ~1130-1300 C.E.</a:t>
            </a:r>
          </a:p>
          <a:p>
            <a:pPr lvl="2"/>
            <a:r>
              <a:rPr lang="en-US" dirty="0"/>
              <a:t>Chaco and other sites are abandon</a:t>
            </a:r>
          </a:p>
          <a:p>
            <a:pPr lvl="2"/>
            <a:r>
              <a:rPr lang="en-US" dirty="0"/>
              <a:t>Over-population, deforestation, and unpredictable water supplies</a:t>
            </a:r>
          </a:p>
          <a:p>
            <a:pPr lvl="2"/>
            <a:r>
              <a:rPr lang="en-US" dirty="0"/>
              <a:t>War 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673F84-93D3-4B90-9FAF-B0A8AE7A7AD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5514905" y="561770"/>
            <a:ext cx="3551238" cy="198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84C24F-1340-4B2E-95D1-8E4AB3AEDD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4905" y="2544418"/>
            <a:ext cx="3551238" cy="22608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65E0CA-2B0B-4A09-AD90-A5C6C991CC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14905" y="4834308"/>
            <a:ext cx="3551238" cy="1778527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1225709A-9D07-4DE9-9B57-DF7989AF3B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495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062"/>
    </mc:Choice>
    <mc:Fallback xmlns="">
      <p:transition spd="slow" advTm="212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BA25A-6219-45D0-9C97-5C0AEA944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69" y="126587"/>
            <a:ext cx="8396081" cy="456509"/>
          </a:xfrm>
        </p:spPr>
        <p:txBody>
          <a:bodyPr>
            <a:normAutofit/>
          </a:bodyPr>
          <a:lstStyle/>
          <a:p>
            <a:r>
              <a:rPr lang="en-US" sz="2400" dirty="0"/>
              <a:t>Norse in Greenland: Vikings vs. Inuit Indians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E9927-C5E1-4838-B846-ACBECB124D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269" y="477078"/>
            <a:ext cx="5499653" cy="638092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Greenland Norse Brief history: ~1000 to 1400 C.E.</a:t>
            </a:r>
          </a:p>
          <a:p>
            <a:pPr lvl="1"/>
            <a:r>
              <a:rPr lang="en-US" dirty="0"/>
              <a:t>Major settlements deserted shortly after 1400 C.E.</a:t>
            </a:r>
          </a:p>
          <a:p>
            <a:pPr lvl="2"/>
            <a:r>
              <a:rPr lang="en-US" dirty="0"/>
              <a:t>Norse population ~5,000</a:t>
            </a:r>
          </a:p>
          <a:p>
            <a:pPr lvl="2"/>
            <a:r>
              <a:rPr lang="en-US" dirty="0">
                <a:solidFill>
                  <a:prstClr val="black"/>
                </a:solidFill>
              </a:rPr>
              <a:t>Several small chiefdoms consisting of a few hundred people</a:t>
            </a:r>
          </a:p>
          <a:p>
            <a:pPr lvl="2"/>
            <a:r>
              <a:rPr lang="en-US" dirty="0">
                <a:solidFill>
                  <a:prstClr val="black"/>
                </a:solidFill>
              </a:rPr>
              <a:t>Longboats </a:t>
            </a:r>
            <a:r>
              <a:rPr lang="en-US" dirty="0">
                <a:solidFill>
                  <a:prstClr val="black"/>
                </a:solidFill>
                <a:hlinkClick r:id="rId5"/>
              </a:rPr>
              <a:t>(see link)</a:t>
            </a:r>
            <a:endParaRPr lang="en-US" dirty="0">
              <a:solidFill>
                <a:prstClr val="black"/>
              </a:solidFill>
            </a:endParaRPr>
          </a:p>
          <a:p>
            <a:pPr lvl="2"/>
            <a:r>
              <a:rPr lang="en-US" dirty="0"/>
              <a:t>Vineland and female Vikings </a:t>
            </a:r>
            <a:r>
              <a:rPr lang="en-US" dirty="0">
                <a:hlinkClick r:id="rId6"/>
              </a:rPr>
              <a:t>(see link)</a:t>
            </a:r>
            <a:endParaRPr lang="en-US" dirty="0"/>
          </a:p>
          <a:p>
            <a:pPr lvl="1"/>
            <a:r>
              <a:rPr lang="en-US" dirty="0"/>
              <a:t>Diet: r</a:t>
            </a:r>
            <a:r>
              <a:rPr lang="en-US" sz="2200" dirty="0"/>
              <a:t>elied heavily on animals imported from Europe</a:t>
            </a:r>
          </a:p>
          <a:p>
            <a:pPr lvl="2"/>
            <a:r>
              <a:rPr lang="en-US" sz="1900" dirty="0"/>
              <a:t>Pigs and cows; consumed a lot of vegetation</a:t>
            </a:r>
            <a:r>
              <a:rPr lang="en-US" sz="1400" dirty="0"/>
              <a:t>  </a:t>
            </a:r>
          </a:p>
          <a:p>
            <a:pPr lvl="2"/>
            <a:r>
              <a:rPr lang="en-US" sz="1800" dirty="0"/>
              <a:t>Fish were not a part of the Norse diet-Vikings don’t eat fish!</a:t>
            </a:r>
          </a:p>
          <a:p>
            <a:pPr lvl="3"/>
            <a:r>
              <a:rPr lang="en-US" sz="1600" dirty="0"/>
              <a:t>Norse garbage dumps </a:t>
            </a:r>
          </a:p>
          <a:p>
            <a:pPr lvl="2"/>
            <a:r>
              <a:rPr lang="en-US" sz="1800" dirty="0"/>
              <a:t>Farmers not fisherman</a:t>
            </a:r>
          </a:p>
          <a:p>
            <a:pPr lvl="3"/>
            <a:r>
              <a:rPr lang="en-US" sz="1600" dirty="0"/>
              <a:t>Hunting seal, but fish in abundance</a:t>
            </a:r>
          </a:p>
          <a:p>
            <a:r>
              <a:rPr lang="en-US" dirty="0"/>
              <a:t>Collapse: Little Ice Age 1300 C.E. </a:t>
            </a:r>
            <a:r>
              <a:rPr lang="en-US" dirty="0">
                <a:hlinkClick r:id="rId7"/>
              </a:rPr>
              <a:t>(see link)</a:t>
            </a:r>
            <a:endParaRPr lang="en-US" dirty="0"/>
          </a:p>
          <a:p>
            <a:pPr lvl="1"/>
            <a:r>
              <a:rPr lang="en-US" dirty="0"/>
              <a:t>Preceded by a relatively warm period</a:t>
            </a:r>
          </a:p>
          <a:p>
            <a:pPr lvl="1"/>
            <a:r>
              <a:rPr lang="en-US" dirty="0"/>
              <a:t>Forest-soil management</a:t>
            </a:r>
          </a:p>
          <a:p>
            <a:pPr lvl="2"/>
            <a:r>
              <a:rPr lang="en-US" sz="1800" dirty="0"/>
              <a:t>Burned wood instead of seal fat for cooking</a:t>
            </a:r>
          </a:p>
          <a:p>
            <a:pPr lvl="2"/>
            <a:r>
              <a:rPr lang="en-US" sz="1800" dirty="0"/>
              <a:t>Deforestation depleted soil nutrients</a:t>
            </a:r>
          </a:p>
          <a:p>
            <a:pPr lvl="2"/>
            <a:r>
              <a:rPr lang="en-US" sz="1800" dirty="0"/>
              <a:t>Removal natural turf to insulate home</a:t>
            </a:r>
            <a:endParaRPr lang="en-US" dirty="0"/>
          </a:p>
          <a:p>
            <a:pPr lvl="1"/>
            <a:r>
              <a:rPr lang="en-US" dirty="0"/>
              <a:t>Trade with Iceland and Europe declined during Little Ice Age</a:t>
            </a:r>
          </a:p>
          <a:p>
            <a:pPr lvl="2"/>
            <a:r>
              <a:rPr lang="en-US" dirty="0"/>
              <a:t>Loss of animals</a:t>
            </a:r>
          </a:p>
          <a:p>
            <a:pPr lvl="2"/>
            <a:r>
              <a:rPr lang="en-US" dirty="0"/>
              <a:t>Remains of non-mature goats and cattle; cracked bones </a:t>
            </a:r>
          </a:p>
          <a:p>
            <a:pPr lvl="1"/>
            <a:r>
              <a:rPr lang="en-US" dirty="0"/>
              <a:t>Religion and cultural identity</a:t>
            </a:r>
          </a:p>
          <a:p>
            <a:pPr lvl="2"/>
            <a:r>
              <a:rPr lang="en-US" sz="2200" dirty="0"/>
              <a:t>Traded with Europe for religious items such as stained glass</a:t>
            </a:r>
          </a:p>
          <a:p>
            <a:pPr lvl="2"/>
            <a:r>
              <a:rPr lang="en-US" dirty="0"/>
              <a:t>Norse converted to Christianity around 1000 C.E. </a:t>
            </a:r>
            <a:r>
              <a:rPr lang="en-US" dirty="0">
                <a:hlinkClick r:id="rId8"/>
              </a:rPr>
              <a:t>(see link)</a:t>
            </a:r>
            <a:endParaRPr lang="en-US" dirty="0"/>
          </a:p>
          <a:p>
            <a:pPr lvl="1"/>
            <a:r>
              <a:rPr lang="en-US" sz="2200" dirty="0"/>
              <a:t>Contempt for the Inuit</a:t>
            </a:r>
          </a:p>
          <a:p>
            <a:pPr lvl="2"/>
            <a:r>
              <a:rPr lang="en-US" dirty="0"/>
              <a:t>No intermarriage</a:t>
            </a:r>
          </a:p>
          <a:p>
            <a:pPr lvl="2"/>
            <a:r>
              <a:rPr lang="en-US" dirty="0"/>
              <a:t>Belief that Inuit were not completely human</a:t>
            </a:r>
          </a:p>
          <a:p>
            <a:pPr lvl="2"/>
            <a:r>
              <a:rPr lang="en-US" dirty="0"/>
              <a:t>Encounters were violent  </a:t>
            </a:r>
          </a:p>
          <a:p>
            <a:pPr lvl="1"/>
            <a:endParaRPr lang="en-US" sz="22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99BAB9-A1B1-4F3E-B137-48C4886242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18922" y="155362"/>
            <a:ext cx="3479524" cy="21870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676EC8-4480-43CE-937A-C3CF164B90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18922" y="2356824"/>
            <a:ext cx="3525078" cy="19353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182A58-5CD3-4B7E-916D-6B890DB03B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618922" y="4333047"/>
            <a:ext cx="3525078" cy="2047875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621585D5-2632-49A6-BD6B-A6C18B1FA2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242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161"/>
    </mc:Choice>
    <mc:Fallback xmlns="">
      <p:transition spd="slow" advTm="468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0AC14-DE0C-4A50-A199-9E9ADEC3C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18661"/>
            <a:ext cx="7886700" cy="748057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Short-answer essay 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0CFBF-00F1-47B6-BCF8-0D26198575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539" y="1245704"/>
            <a:ext cx="4276311" cy="539363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Given that societies can and do collapse, we have to consider the possibility that we will not go on forever, living the way we do. What </a:t>
            </a:r>
            <a:r>
              <a:rPr lang="en-US" u="sng" dirty="0"/>
              <a:t> </a:t>
            </a:r>
            <a:r>
              <a:rPr lang="en-US" dirty="0"/>
              <a:t>actions do you think should be taken to avoid the worst case scenario of societal collapse? Consider both environmental and political factors in your answer.</a:t>
            </a:r>
          </a:p>
          <a:p>
            <a:r>
              <a:rPr lang="en-US" dirty="0"/>
              <a:t>Post your answer on Moodle [150-250 words]</a:t>
            </a:r>
          </a:p>
          <a:p>
            <a:r>
              <a:rPr lang="en-US" dirty="0"/>
              <a:t>Respond to a post that you think is especially thoughtful and say why.  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F64E71-AE65-4C95-B99E-E07E5792D51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756150" y="1096560"/>
            <a:ext cx="4276725" cy="26424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B74E38-F2B5-4AAC-A2E2-FFC5F30903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6149" y="3738965"/>
            <a:ext cx="4276311" cy="273803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B320DD9-CD2B-4DE7-B6E7-B839880F56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6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97"/>
    </mc:Choice>
    <mc:Fallback xmlns="">
      <p:transition spd="slow" advTm="31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4|78.5|33.8|6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25.5|17.2|29.3|71.2|6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0.2|29.3|8.8|6.3|63.8|3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10.3|168.6|44.3|48.6|34.8|69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4479</TotalTime>
  <Words>785</Words>
  <Application>Microsoft Office PowerPoint</Application>
  <PresentationFormat>On-screen Show (4:3)</PresentationFormat>
  <Paragraphs>97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SOC 218 Anthropology Lecture 7 Chapter 12*</vt:lpstr>
      <vt:lpstr>The Mayans: Mesoamerica-Mexico and Central America</vt:lpstr>
      <vt:lpstr>Easter Island: “Rapa Nui”</vt:lpstr>
      <vt:lpstr> American Southwest: Anasazi “The Ancient Ones” (see link) </vt:lpstr>
      <vt:lpstr>Norse in Greenland: Vikings vs. Inuit Indians</vt:lpstr>
      <vt:lpstr>Short-answer essay 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Seffrin</dc:creator>
  <cp:lastModifiedBy>Patrick Seffrin</cp:lastModifiedBy>
  <cp:revision>38</cp:revision>
  <dcterms:created xsi:type="dcterms:W3CDTF">2018-03-23T14:31:37Z</dcterms:created>
  <dcterms:modified xsi:type="dcterms:W3CDTF">2018-03-26T17:15:55Z</dcterms:modified>
</cp:coreProperties>
</file>